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</p:sldIdLst>
  <p:sldSz cx="21386800" cy="30279975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880"/>
    <a:srgbClr val="4B59B6"/>
    <a:srgbClr val="4E59AE"/>
    <a:srgbClr val="3A3668"/>
    <a:srgbClr val="59713D"/>
    <a:srgbClr val="006E77"/>
    <a:srgbClr val="99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90" d="100"/>
          <a:sy n="190" d="100"/>
        </p:scale>
        <p:origin x="138" y="-90"/>
      </p:cViewPr>
      <p:guideLst>
        <p:guide orient="horz" pos="9537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03375" y="9405938"/>
            <a:ext cx="18180050" cy="6491287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8338" y="17159288"/>
            <a:ext cx="14970125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BAF9B-EEDD-4662-B07B-E18DF1FD0C72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187900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D64CA-F7C9-4441-A8DC-EC310E3E5978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3024389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5505113" y="1212850"/>
            <a:ext cx="4811712" cy="2583497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069975" y="1212850"/>
            <a:ext cx="14282738" cy="258349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80111-6CB4-48AC-A324-E8AE817340D9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1065501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2D14D-1452-4BF2-B6E0-4E22CDC6FD94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293587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9100" y="19457988"/>
            <a:ext cx="18178463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89100" y="12833350"/>
            <a:ext cx="18178463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F7F32-4751-4E69-9F4D-391C8CADD4CD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261092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069975" y="7065963"/>
            <a:ext cx="9547225" cy="19981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769600" y="7065963"/>
            <a:ext cx="9547225" cy="19981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506C9-6BD2-46BC-B381-B21C441B03F2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298561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9975" y="6778625"/>
            <a:ext cx="944880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69975" y="9602788"/>
            <a:ext cx="944880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0864850" y="6778625"/>
            <a:ext cx="9451975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0864850" y="9602788"/>
            <a:ext cx="9451975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C2DE7-1B9F-4BE3-B6D2-7B4225EC85DB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354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C8D17-725E-4411-8FB3-44B905512C74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4110629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1097E-9FD3-402E-810B-D3BE7992F2CD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428162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975" y="1204913"/>
            <a:ext cx="703580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1363" y="1204913"/>
            <a:ext cx="11955462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069975" y="6335713"/>
            <a:ext cx="703580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CA7F9-A40C-4584-953E-963AE6083861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405580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92588" y="21196300"/>
            <a:ext cx="12831762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192588" y="2705100"/>
            <a:ext cx="12831762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192588" y="23698200"/>
            <a:ext cx="12831762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7827C-55EA-47F1-ACC1-F39BF502EB66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3362529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9975" y="1212850"/>
            <a:ext cx="19246850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1818" tIns="140909" rIns="281818" bIns="1409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sk-SK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9975" y="7065963"/>
            <a:ext cx="19246850" cy="1998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1818" tIns="140909" rIns="281818" bIns="1409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sk-SK"/>
              <a:t>Kliknij, aby edytować style wzorca tekstu</a:t>
            </a:r>
          </a:p>
          <a:p>
            <a:pPr lvl="1"/>
            <a:r>
              <a:rPr lang="pl-PL" altLang="sk-SK"/>
              <a:t>Drugi poziom</a:t>
            </a:r>
          </a:p>
          <a:p>
            <a:pPr lvl="2"/>
            <a:r>
              <a:rPr lang="pl-PL" altLang="sk-SK"/>
              <a:t>Trzeci poziom</a:t>
            </a:r>
          </a:p>
          <a:p>
            <a:pPr lvl="3"/>
            <a:r>
              <a:rPr lang="pl-PL" altLang="sk-SK"/>
              <a:t>Czwarty poziom</a:t>
            </a:r>
          </a:p>
          <a:p>
            <a:pPr lvl="4"/>
            <a:r>
              <a:rPr lang="pl-PL" altLang="sk-SK"/>
              <a:t>Piąty poziom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9975" y="27571700"/>
            <a:ext cx="4989513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1818" tIns="140909" rIns="281818" bIns="14090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4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7263" y="27571700"/>
            <a:ext cx="6772275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1818" tIns="140909" rIns="281818" bIns="14090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7313" y="27571700"/>
            <a:ext cx="4989512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1818" tIns="140909" rIns="281818" bIns="14090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300"/>
            </a:lvl1pPr>
          </a:lstStyle>
          <a:p>
            <a:pPr>
              <a:defRPr/>
            </a:pPr>
            <a:fld id="{AB126641-F799-4357-AA8B-E804F2B08B67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2817813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6pPr>
      <a:lvl7pPr marL="914400" algn="ctr" defTabSz="2817813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7pPr>
      <a:lvl8pPr marL="1371600" algn="ctr" defTabSz="2817813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8pPr>
      <a:lvl9pPr marL="1828800" algn="ctr" defTabSz="2817813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9pPr>
    </p:titleStyle>
    <p:bodyStyle>
      <a:lvl1pPr marL="1057275" indent="-1057275" algn="l" defTabSz="2817813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2289175" indent="-879475" algn="l" defTabSz="2817813" rtl="0" eaLnBrk="0" fontAlgn="base" hangingPunct="0">
        <a:spcBef>
          <a:spcPct val="20000"/>
        </a:spcBef>
        <a:spcAft>
          <a:spcPct val="0"/>
        </a:spcAft>
        <a:buChar char="–"/>
        <a:defRPr sz="86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3522663" indent="-704850" algn="l" defTabSz="2817813" rtl="0" eaLnBrk="0" fontAlgn="base" hangingPunct="0">
        <a:spcBef>
          <a:spcPct val="20000"/>
        </a:spcBef>
        <a:spcAft>
          <a:spcPct val="0"/>
        </a:spcAft>
        <a:buChar char="•"/>
        <a:defRPr sz="7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4932363" indent="-704850" algn="l" defTabSz="2817813" rtl="0" eaLnBrk="0" fontAlgn="base" hangingPunct="0">
        <a:spcBef>
          <a:spcPct val="20000"/>
        </a:spcBef>
        <a:spcAft>
          <a:spcPct val="0"/>
        </a:spcAft>
        <a:buChar char="–"/>
        <a:defRPr sz="62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6340475" indent="-704850" algn="l" defTabSz="2817813" rtl="0" eaLnBrk="0" fontAlgn="base" hangingPunct="0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6797675" indent="-704850" algn="l" defTabSz="2817813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6pPr>
      <a:lvl7pPr marL="7254875" indent="-704850" algn="l" defTabSz="2817813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7pPr>
      <a:lvl8pPr marL="7712075" indent="-704850" algn="l" defTabSz="2817813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8pPr>
      <a:lvl9pPr marL="8169275" indent="-704850" algn="l" defTabSz="2817813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297872" y="5086519"/>
            <a:ext cx="20810312" cy="92333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0"/>
              </a:spcAft>
              <a:defRPr/>
            </a:pPr>
            <a:r>
              <a:rPr lang="sk-SK" sz="5400" b="1" spc="50" dirty="0">
                <a:ln w="16637" cap="flat" cmpd="sng" algn="ctr">
                  <a:solidFill>
                    <a:schemeClr val="accent6"/>
                  </a:solidFill>
                  <a:prstDash val="solid"/>
                  <a:round/>
                </a:ln>
                <a:solidFill>
                  <a:srgbClr val="4B59B6"/>
                </a:solidFill>
                <a:effectLst>
                  <a:outerShdw blurRad="50902" dist="38494" dir="13500000" sx="0" sy="0">
                    <a:srgbClr val="000000">
                      <a:alpha val="60000"/>
                    </a:srgbClr>
                  </a:outerShdw>
                </a:effectLst>
                <a:latin typeface="Calibri"/>
                <a:ea typeface="ＭＳ 明朝"/>
                <a:cs typeface="Times New Roman"/>
              </a:rPr>
              <a:t>Title </a:t>
            </a:r>
            <a:endParaRPr lang="cs-CZ" sz="2000" dirty="0">
              <a:ln w="16637" cap="flat" cmpd="sng" algn="ctr">
                <a:solidFill>
                  <a:schemeClr val="accent6"/>
                </a:solidFill>
                <a:prstDash val="solid"/>
                <a:round/>
              </a:ln>
              <a:solidFill>
                <a:srgbClr val="4B59B6"/>
              </a:solidFill>
              <a:latin typeface="Cambria"/>
              <a:ea typeface="ＭＳ 明朝"/>
              <a:cs typeface="Times New Roman"/>
            </a:endParaRPr>
          </a:p>
        </p:txBody>
      </p:sp>
      <p:sp>
        <p:nvSpPr>
          <p:cNvPr id="2051" name="Text Box 15"/>
          <p:cNvSpPr txBox="1">
            <a:spLocks noChangeArrowheads="1"/>
          </p:cNvSpPr>
          <p:nvPr/>
        </p:nvSpPr>
        <p:spPr bwMode="auto">
          <a:xfrm>
            <a:off x="180232" y="1874953"/>
            <a:ext cx="2081053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k-SK" altLang="sk-SK" sz="5400" b="1" dirty="0" err="1">
                <a:latin typeface="Calibri" panose="020F0502020204030204" pitchFamily="34" charset="0"/>
              </a:rPr>
              <a:t>names</a:t>
            </a:r>
            <a:endParaRPr lang="sk-SK" altLang="sk-SK" sz="5400" b="1" dirty="0">
              <a:latin typeface="Calibri" panose="020F0502020204030204" pitchFamily="34" charset="0"/>
            </a:endParaRPr>
          </a:p>
        </p:txBody>
      </p:sp>
      <p:sp>
        <p:nvSpPr>
          <p:cNvPr id="2052" name="Rectangle 16"/>
          <p:cNvSpPr>
            <a:spLocks noChangeArrowheads="1"/>
          </p:cNvSpPr>
          <p:nvPr/>
        </p:nvSpPr>
        <p:spPr bwMode="auto">
          <a:xfrm>
            <a:off x="285182" y="3597468"/>
            <a:ext cx="208105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k-SK" sz="4000" i="1" dirty="0">
                <a:latin typeface="Calibri" panose="020F0502020204030204" pitchFamily="34" charset="0"/>
              </a:rPr>
              <a:t>University </a:t>
            </a:r>
            <a:r>
              <a:rPr lang="sk-SK" altLang="sk-SK" sz="4000" i="1" dirty="0">
                <a:latin typeface="Calibri" panose="020F0502020204030204" pitchFamily="34" charset="0"/>
              </a:rPr>
              <a:t>of Žilina</a:t>
            </a:r>
            <a:endParaRPr lang="cs-CZ" altLang="sk-SK" sz="4000" i="1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k-SK" sz="3200" i="1" dirty="0">
                <a:latin typeface="Calibri" panose="020F0502020204030204" pitchFamily="34" charset="0"/>
              </a:rPr>
              <a:t>Faculty of Operation and Economics of Transport and Communications</a:t>
            </a:r>
            <a:endParaRPr lang="cs-CZ" altLang="sk-SK" sz="3200" i="1" dirty="0">
              <a:latin typeface="Calibri" panose="020F0502020204030204" pitchFamily="34" charset="0"/>
            </a:endParaRPr>
          </a:p>
        </p:txBody>
      </p:sp>
      <p:sp>
        <p:nvSpPr>
          <p:cNvPr id="2053" name="Rectangle 17"/>
          <p:cNvSpPr>
            <a:spLocks noChangeArrowheads="1"/>
          </p:cNvSpPr>
          <p:nvPr/>
        </p:nvSpPr>
        <p:spPr bwMode="auto">
          <a:xfrm>
            <a:off x="252413" y="7208190"/>
            <a:ext cx="20810537" cy="22146509"/>
          </a:xfrm>
          <a:prstGeom prst="rect">
            <a:avLst/>
          </a:prstGeom>
          <a:noFill/>
          <a:ln w="31750">
            <a:solidFill>
              <a:srgbClr val="4B59B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5500"/>
          </a:p>
        </p:txBody>
      </p:sp>
      <p:sp>
        <p:nvSpPr>
          <p:cNvPr id="2054" name="BlokTextu 2"/>
          <p:cNvSpPr txBox="1">
            <a:spLocks noChangeArrowheads="1"/>
          </p:cNvSpPr>
          <p:nvPr/>
        </p:nvSpPr>
        <p:spPr bwMode="auto">
          <a:xfrm>
            <a:off x="672072" y="10819507"/>
            <a:ext cx="9577388" cy="9541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4000" b="1" dirty="0" err="1">
                <a:solidFill>
                  <a:srgbClr val="4B59B6"/>
                </a:solidFill>
                <a:latin typeface="Calibri" panose="020F0502020204030204" pitchFamily="34" charset="0"/>
              </a:rPr>
              <a:t>Introduction</a:t>
            </a:r>
            <a:endParaRPr lang="sk-SK" altLang="sk-SK" sz="4000" b="1" dirty="0">
              <a:solidFill>
                <a:srgbClr val="4B59B6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1400" dirty="0">
                <a:latin typeface="Calibri" panose="020F0502020204030204" pitchFamily="34" charset="0"/>
              </a:rPr>
              <a:t> </a:t>
            </a:r>
            <a:endParaRPr lang="sk-SK" altLang="sk-SK" sz="2000" dirty="0"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Totally, 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......</a:t>
            </a: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BlokTextu 8"/>
          <p:cNvSpPr txBox="1">
            <a:spLocks noChangeArrowheads="1"/>
          </p:cNvSpPr>
          <p:nvPr/>
        </p:nvSpPr>
        <p:spPr bwMode="auto">
          <a:xfrm>
            <a:off x="10980738" y="10734938"/>
            <a:ext cx="9577387" cy="667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4000" b="1" dirty="0">
                <a:solidFill>
                  <a:srgbClr val="4B59B6"/>
                </a:solidFill>
                <a:latin typeface="Calibri" panose="020F0502020204030204" pitchFamily="34" charset="0"/>
              </a:rPr>
              <a:t>Cooperative profiles of the biggest regional air carriers in the U.S.  </a:t>
            </a:r>
            <a:endParaRPr lang="sk-SK" altLang="sk-SK" sz="4000" b="1" dirty="0">
              <a:solidFill>
                <a:srgbClr val="4B59B6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To reveal the cooperative profiles of the biggest twenty regional air carriers in the U.S., we mapped three attributes of horizontal cooperation between regional air carriers and other carriers: operation under the brand of legacies or other airlines, participation in their frequent flyer programs and affiliation with airlines´ alliances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.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Thus, considering these aspects, the following generic categories of regional air carriers can be distinguished: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•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commo</a:t>
            </a:r>
            <a:r>
              <a:rPr lang="sk-SK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n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” co-operators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(SkyWest Airlines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)</a:t>
            </a:r>
            <a:endParaRPr lang="en-US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•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dedicated majors co-operators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(Republic Airlines, ExpressJet, etc.),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	</a:t>
            </a:r>
            <a:r>
              <a:rPr lang="sk-SK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-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“</a:t>
            </a:r>
            <a:r>
              <a:rPr lang="en-US" altLang="sk-SK" sz="2400" b="1" i="1" dirty="0">
                <a:solidFill>
                  <a:srgbClr val="7F7F7F"/>
                </a:solidFill>
                <a:latin typeface="Calibri" panose="020F0502020204030204" pitchFamily="34" charset="0"/>
              </a:rPr>
              <a:t>equity dependent” co-operators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(PSA Airlines, </a:t>
            </a:r>
            <a:r>
              <a:rPr lang="en-US" altLang="sk-SK" sz="2400" dirty="0" err="1">
                <a:solidFill>
                  <a:srgbClr val="7F7F7F"/>
                </a:solidFill>
                <a:latin typeface="Calibri" panose="020F0502020204030204" pitchFamily="34" charset="0"/>
              </a:rPr>
              <a:t>Endevoir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 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	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Ai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r, etc.)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•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selective co-operators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(MESA Airlines, </a:t>
            </a:r>
            <a:r>
              <a:rPr lang="en-US" altLang="sk-SK" sz="2400" dirty="0" err="1">
                <a:solidFill>
                  <a:srgbClr val="7F7F7F"/>
                </a:solidFill>
                <a:latin typeface="Calibri" panose="020F0502020204030204" pitchFamily="34" charset="0"/>
              </a:rPr>
              <a:t>Hageland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 Aviation Services,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 etc.)</a:t>
            </a:r>
            <a:endParaRPr lang="en-US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•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independent operators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(Grant Aviation, Grand Canyon Airlines).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sk-SK" altLang="sk-SK" sz="4000" b="1" dirty="0">
              <a:solidFill>
                <a:srgbClr val="4B59B6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2800" dirty="0">
              <a:latin typeface="Calibri" panose="020F0502020204030204" pitchFamily="34" charset="0"/>
            </a:endParaRPr>
          </a:p>
        </p:txBody>
      </p:sp>
      <p:sp>
        <p:nvSpPr>
          <p:cNvPr id="2056" name="BlokTextu 12"/>
          <p:cNvSpPr txBox="1">
            <a:spLocks noChangeArrowheads="1"/>
          </p:cNvSpPr>
          <p:nvPr/>
        </p:nvSpPr>
        <p:spPr bwMode="auto">
          <a:xfrm>
            <a:off x="252412" y="29461153"/>
            <a:ext cx="208105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k-SK" sz="2800" b="1" dirty="0">
                <a:latin typeface="Calibri" panose="020F0502020204030204" pitchFamily="34" charset="0"/>
              </a:rPr>
              <a:t>This paper is an output of the project </a:t>
            </a:r>
            <a:r>
              <a:rPr lang="sk-SK" altLang="sk-SK" sz="2800" b="1">
                <a:latin typeface="Calibri" panose="020F0502020204030204" pitchFamily="34" charset="0"/>
              </a:rPr>
              <a:t>..........</a:t>
            </a:r>
            <a:endParaRPr lang="sk-SK" altLang="sk-SK" sz="100" dirty="0">
              <a:latin typeface="Calibri" panose="020F0502020204030204" pitchFamily="34" charset="0"/>
            </a:endParaRPr>
          </a:p>
        </p:txBody>
      </p:sp>
      <p:sp>
        <p:nvSpPr>
          <p:cNvPr id="2057" name="Text Box 4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286534" y="390418"/>
            <a:ext cx="20821650" cy="1020763"/>
          </a:xfrm>
          <a:prstGeom prst="rect">
            <a:avLst/>
          </a:prstGeom>
          <a:solidFill>
            <a:srgbClr val="4B59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2817813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2817813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2817813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2817813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2817813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sk-SK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INAIR 202</a:t>
            </a:r>
            <a:r>
              <a:rPr lang="sk-SK" altLang="sk-SK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4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sk-SK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</a:t>
            </a:r>
            <a:r>
              <a:rPr lang="sk-SK" altLang="sk-SK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3</a:t>
            </a:r>
            <a:r>
              <a:rPr lang="en-GB" altLang="sk-SK" sz="2400" b="1" baseline="30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</a:t>
            </a:r>
            <a:r>
              <a:rPr lang="en-GB" altLang="sk-SK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International Conference on Air Transport</a:t>
            </a:r>
          </a:p>
        </p:txBody>
      </p:sp>
      <p:sp>
        <p:nvSpPr>
          <p:cNvPr id="2058" name="Text Box 5"/>
          <p:cNvSpPr txBox="1">
            <a:spLocks noChangeArrowheads="1"/>
          </p:cNvSpPr>
          <p:nvPr/>
        </p:nvSpPr>
        <p:spPr bwMode="auto">
          <a:xfrm>
            <a:off x="17071651" y="446720"/>
            <a:ext cx="3730625" cy="865188"/>
          </a:xfrm>
          <a:prstGeom prst="rect">
            <a:avLst/>
          </a:prstGeom>
          <a:solidFill>
            <a:srgbClr val="4B59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2817813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2817813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2817813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2817813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2817813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sk-SK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ÇlÇr ñæí©" charset="-128"/>
              </a:rPr>
              <a:t>Bratislava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sk-SK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ÇlÇr ñæí©" charset="-128"/>
              </a:rPr>
              <a:t> 23 – 24  </a:t>
            </a:r>
            <a:r>
              <a:rPr lang="cs-CZ" altLang="sk-SK" sz="24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ÇlÇr ñæí©" charset="-128"/>
              </a:rPr>
              <a:t>November</a:t>
            </a:r>
            <a:endParaRPr lang="en-US" altLang="sk-SK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ÇlÇr ñæí©" charset="-128"/>
            </a:endParaRPr>
          </a:p>
        </p:txBody>
      </p:sp>
      <p:sp>
        <p:nvSpPr>
          <p:cNvPr id="2059" name="TextBox 5"/>
          <p:cNvSpPr txBox="1">
            <a:spLocks noChangeArrowheads="1"/>
          </p:cNvSpPr>
          <p:nvPr/>
        </p:nvSpPr>
        <p:spPr bwMode="auto">
          <a:xfrm>
            <a:off x="828675" y="7208191"/>
            <a:ext cx="19658012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k-SK" sz="4000" b="1" i="1" dirty="0">
                <a:latin typeface="Calibri" panose="020F0502020204030204" pitchFamily="34" charset="0"/>
                <a:ea typeface="MS Mincho" panose="02020609040205080304" pitchFamily="49" charset="-128"/>
              </a:rPr>
              <a:t>A</a:t>
            </a:r>
            <a:r>
              <a:rPr lang="sk-SK" altLang="sk-SK" sz="4000" b="1" i="1" dirty="0">
                <a:latin typeface="Calibri" panose="020F0502020204030204" pitchFamily="34" charset="0"/>
                <a:ea typeface="MS Mincho" panose="02020609040205080304" pitchFamily="49" charset="-128"/>
              </a:rPr>
              <a:t>b</a:t>
            </a:r>
            <a:r>
              <a:rPr lang="en-US" altLang="sk-SK" sz="4000" b="1" i="1" dirty="0" err="1">
                <a:latin typeface="Calibri" panose="020F0502020204030204" pitchFamily="34" charset="0"/>
                <a:ea typeface="MS Mincho" panose="02020609040205080304" pitchFamily="49" charset="-128"/>
              </a:rPr>
              <a:t>stract</a:t>
            </a:r>
            <a:endParaRPr lang="en-US" altLang="sk-SK" sz="4000" b="1" i="1" dirty="0">
              <a:latin typeface="Calibri" panose="020F0502020204030204" pitchFamily="34" charset="0"/>
              <a:ea typeface="MS Mincho" panose="020206090402050803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sk-SK" sz="1000" i="1" dirty="0">
              <a:latin typeface="Calibri" panose="020F0502020204030204" pitchFamily="34" charset="0"/>
              <a:ea typeface="MS Mincho" panose="02020609040205080304" pitchFamily="49" charset="-128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sk-SK" sz="3200" b="1" i="1" dirty="0">
                <a:latin typeface="Calibri" panose="020F0502020204030204" pitchFamily="34" charset="0"/>
                <a:ea typeface="MS Mincho" panose="02020609040205080304" pitchFamily="49" charset="-128"/>
              </a:rPr>
              <a:t>Aviation systems are </a:t>
            </a:r>
            <a:r>
              <a:rPr lang="sk-SK" altLang="sk-SK" sz="3200" b="1" i="1" dirty="0">
                <a:latin typeface="Calibri" panose="020F0502020204030204" pitchFamily="34" charset="0"/>
                <a:ea typeface="MS Mincho" panose="02020609040205080304" pitchFamily="49" charset="-128"/>
              </a:rPr>
              <a:t>.......</a:t>
            </a:r>
            <a:endParaRPr lang="cs-CZ" altLang="sk-SK" sz="1600" i="1" dirty="0">
              <a:latin typeface="Calibri" panose="020F0502020204030204" pitchFamily="34" charset="0"/>
              <a:ea typeface="MS Mincho" panose="02020609040205080304" pitchFamily="49" charset="-128"/>
            </a:endParaRPr>
          </a:p>
        </p:txBody>
      </p:sp>
      <p:sp>
        <p:nvSpPr>
          <p:cNvPr id="10" name="Obdĺžnik 9">
            <a:extLst>
              <a:ext uri="{FF2B5EF4-FFF2-40B4-BE49-F238E27FC236}">
                <a16:creationId xmlns:a16="http://schemas.microsoft.com/office/drawing/2014/main" id="{F71B2C2A-F247-4D42-A1F7-9FC2789C7E33}"/>
              </a:ext>
            </a:extLst>
          </p:cNvPr>
          <p:cNvSpPr/>
          <p:nvPr/>
        </p:nvSpPr>
        <p:spPr>
          <a:xfrm>
            <a:off x="644209" y="14641242"/>
            <a:ext cx="95583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sk-SK" altLang="sk-SK" sz="2400" b="1" i="1" dirty="0">
                <a:solidFill>
                  <a:srgbClr val="4B59B6"/>
                </a:solidFill>
                <a:latin typeface="Calibri" panose="020F0502020204030204" pitchFamily="34" charset="0"/>
              </a:rPr>
              <a:t>Table 1 - </a:t>
            </a:r>
            <a:r>
              <a:rPr lang="en-US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The biggest regional air carriers in the U.S.: Overview of basic data</a:t>
            </a:r>
            <a:endParaRPr lang="sk-SK" altLang="sk-SK" sz="2400" i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7" name="Obdĺžnik 26">
            <a:extLst>
              <a:ext uri="{FF2B5EF4-FFF2-40B4-BE49-F238E27FC236}">
                <a16:creationId xmlns:a16="http://schemas.microsoft.com/office/drawing/2014/main" id="{E167C659-265E-4563-B951-D51BDAC0C6BD}"/>
              </a:ext>
            </a:extLst>
          </p:cNvPr>
          <p:cNvSpPr/>
          <p:nvPr/>
        </p:nvSpPr>
        <p:spPr>
          <a:xfrm>
            <a:off x="669537" y="24106710"/>
            <a:ext cx="8994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sk-SK" altLang="sk-SK" sz="2400" b="1" i="1" dirty="0">
                <a:solidFill>
                  <a:srgbClr val="4B59B6"/>
                </a:solidFill>
                <a:latin typeface="Calibri" panose="020F0502020204030204" pitchFamily="34" charset="0"/>
              </a:rPr>
              <a:t>Table 2 – </a:t>
            </a:r>
            <a:r>
              <a:rPr lang="sk-SK" altLang="sk-SK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Overview</a:t>
            </a:r>
            <a:r>
              <a:rPr lang="sk-SK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of </a:t>
            </a:r>
            <a:r>
              <a:rPr lang="sk-SK" altLang="sk-SK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starndard</a:t>
            </a:r>
            <a:r>
              <a:rPr lang="sk-SK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k-SK" altLang="sk-SK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atribuets</a:t>
            </a:r>
            <a:r>
              <a:rPr lang="sk-SK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of </a:t>
            </a:r>
            <a:r>
              <a:rPr lang="sk-SK" altLang="sk-SK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airline‘s</a:t>
            </a:r>
            <a:r>
              <a:rPr lang="sk-SK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business </a:t>
            </a:r>
            <a:r>
              <a:rPr lang="sk-SK" altLang="sk-SK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models</a:t>
            </a:r>
            <a:endParaRPr lang="sk-SK" altLang="sk-SK" sz="2400" i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8" name="Obdĺžnik 27">
            <a:extLst>
              <a:ext uri="{FF2B5EF4-FFF2-40B4-BE49-F238E27FC236}">
                <a16:creationId xmlns:a16="http://schemas.microsoft.com/office/drawing/2014/main" id="{6DDD1194-F977-4D74-935F-1E57E93F90DD}"/>
              </a:ext>
            </a:extLst>
          </p:cNvPr>
          <p:cNvSpPr/>
          <p:nvPr/>
        </p:nvSpPr>
        <p:spPr>
          <a:xfrm>
            <a:off x="11008715" y="16220666"/>
            <a:ext cx="9481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sk-SK" altLang="sk-SK" sz="2400" b="1" i="1" dirty="0">
                <a:solidFill>
                  <a:srgbClr val="4B59B6"/>
                </a:solidFill>
                <a:latin typeface="Calibri" panose="020F0502020204030204" pitchFamily="34" charset="0"/>
              </a:rPr>
              <a:t>Table 3 – </a:t>
            </a:r>
            <a:r>
              <a:rPr lang="en-US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The cooperative profiles of the U.S. biggest regional air carriers</a:t>
            </a:r>
            <a:r>
              <a:rPr lang="sk-SK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 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039A3AC8-C0D3-680B-AE56-DC4B80B36A0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6000"/>
          </a:blip>
          <a:stretch>
            <a:fillRect/>
          </a:stretch>
        </p:blipFill>
        <p:spPr>
          <a:xfrm>
            <a:off x="828675" y="384615"/>
            <a:ext cx="2975671" cy="10207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17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5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17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5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2285</TotalTime>
  <Words>250</Words>
  <Application>Microsoft Office PowerPoint</Application>
  <PresentationFormat>Vlastná</PresentationFormat>
  <Paragraphs>42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Projekt domyślny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zaitk</dc:creator>
  <cp:lastModifiedBy>Juliana Blašková</cp:lastModifiedBy>
  <cp:revision>79</cp:revision>
  <cp:lastPrinted>2013-10-22T12:25:15Z</cp:lastPrinted>
  <dcterms:created xsi:type="dcterms:W3CDTF">2008-10-03T15:24:52Z</dcterms:created>
  <dcterms:modified xsi:type="dcterms:W3CDTF">2024-09-12T09:48:03Z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