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</p:sldIdLst>
  <p:sldSz cx="21386800" cy="30279975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880"/>
    <a:srgbClr val="4B59B6"/>
    <a:srgbClr val="4E59AE"/>
    <a:srgbClr val="3A3668"/>
    <a:srgbClr val="59713D"/>
    <a:srgbClr val="006E77"/>
    <a:srgbClr val="99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2022" y="60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375" y="9405938"/>
            <a:ext cx="18180050" cy="649128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8338" y="17159288"/>
            <a:ext cx="14970125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AF9B-EEDD-4662-B07B-E18DF1FD0C7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8790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D64CA-F7C9-4441-A8DC-EC310E3E5978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02438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4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4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0111-6CB4-48AC-A324-E8AE817340D9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06550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D14D-1452-4BF2-B6E0-4E22CDC6FD9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358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100" y="19457988"/>
            <a:ext cx="18178463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100" y="12833350"/>
            <a:ext cx="18178463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7F32-4751-4E69-9F4D-391C8CADD4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6109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506C9-6BD2-46BC-B381-B21C441B03F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8561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488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488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4850" y="6778625"/>
            <a:ext cx="945197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850" y="9602788"/>
            <a:ext cx="945197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C2DE7-1B9F-4BE3-B6D2-7B4225EC85DB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5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8D17-725E-4411-8FB3-44B905512C7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11062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1097E-9FD3-402E-810B-D3BE7992F2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28162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A7F9-A40C-4584-953E-963AE6083861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0558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588" y="21196300"/>
            <a:ext cx="12831762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1762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588" y="23698200"/>
            <a:ext cx="12831762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7827C-55EA-47F1-ACC1-F39BF502EB66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36252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975" y="7065963"/>
            <a:ext cx="19246850" cy="1998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style wzorca tekstu</a:t>
            </a:r>
          </a:p>
          <a:p>
            <a:pPr lvl="1"/>
            <a:r>
              <a:rPr lang="pl-PL" altLang="sk-SK"/>
              <a:t>Drugi poziom</a:t>
            </a:r>
          </a:p>
          <a:p>
            <a:pPr lvl="2"/>
            <a:r>
              <a:rPr lang="pl-PL" altLang="sk-SK"/>
              <a:t>Trzeci poziom</a:t>
            </a:r>
          </a:p>
          <a:p>
            <a:pPr lvl="3"/>
            <a:r>
              <a:rPr lang="pl-PL" altLang="sk-SK"/>
              <a:t>Czwarty poziom</a:t>
            </a:r>
          </a:p>
          <a:p>
            <a:pPr lvl="4"/>
            <a:r>
              <a:rPr lang="pl-PL" altLang="sk-SK"/>
              <a:t>Piąty poziom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975" y="27571700"/>
            <a:ext cx="4989513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71700"/>
            <a:ext cx="67722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313" y="27571700"/>
            <a:ext cx="4989512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/>
            </a:lvl1pPr>
          </a:lstStyle>
          <a:p>
            <a:pPr>
              <a:defRPr/>
            </a:pPr>
            <a:fld id="{AB126641-F799-4357-AA8B-E804F2B08B67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9144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13716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8288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7275" indent="-1057275" algn="l" defTabSz="2817813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2289175" indent="-879475" algn="l" defTabSz="2817813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3522663" indent="-704850" algn="l" defTabSz="2817813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4932363" indent="-704850" algn="l" defTabSz="2817813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6340475" indent="-704850" algn="l" defTabSz="2817813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67976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72548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7120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81692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297872" y="5086519"/>
            <a:ext cx="20810312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sk-SK" sz="5400" b="1" spc="50" dirty="0">
                <a:ln w="16637" cap="flat" cmpd="sng" algn="ctr">
                  <a:solidFill>
                    <a:schemeClr val="accent6"/>
                  </a:solidFill>
                  <a:prstDash val="solid"/>
                  <a:round/>
                </a:ln>
                <a:solidFill>
                  <a:srgbClr val="4B59B6"/>
                </a:solidFill>
                <a:effectLst>
                  <a:outerShdw blurRad="50902" dist="38494" dir="13500000" sx="0" sy="0">
                    <a:srgbClr val="000000">
                      <a:alpha val="60000"/>
                    </a:srgbClr>
                  </a:outerShdw>
                </a:effectLst>
                <a:latin typeface="Calibri"/>
                <a:ea typeface="ＭＳ 明朝"/>
                <a:cs typeface="Times New Roman"/>
              </a:rPr>
              <a:t>Title </a:t>
            </a:r>
            <a:endParaRPr lang="cs-CZ" sz="2000" dirty="0">
              <a:ln w="16637" cap="flat" cmpd="sng" algn="ctr">
                <a:solidFill>
                  <a:schemeClr val="accent6"/>
                </a:solidFill>
                <a:prstDash val="solid"/>
                <a:round/>
              </a:ln>
              <a:solidFill>
                <a:srgbClr val="4B59B6"/>
              </a:solidFill>
              <a:latin typeface="Cambria"/>
              <a:ea typeface="ＭＳ 明朝"/>
              <a:cs typeface="Times New Roman"/>
            </a:endParaRPr>
          </a:p>
        </p:txBody>
      </p:sp>
      <p:sp>
        <p:nvSpPr>
          <p:cNvPr id="2051" name="Text Box 15"/>
          <p:cNvSpPr txBox="1">
            <a:spLocks noChangeArrowheads="1"/>
          </p:cNvSpPr>
          <p:nvPr/>
        </p:nvSpPr>
        <p:spPr bwMode="auto">
          <a:xfrm>
            <a:off x="180232" y="1874953"/>
            <a:ext cx="208105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5400" b="1" dirty="0" err="1">
                <a:latin typeface="Calibri" panose="020F0502020204030204" pitchFamily="34" charset="0"/>
              </a:rPr>
              <a:t>names</a:t>
            </a:r>
            <a:endParaRPr lang="sk-SK" altLang="sk-SK" sz="5400" b="1" dirty="0">
              <a:latin typeface="Calibri" panose="020F0502020204030204" pitchFamily="34" charset="0"/>
            </a:endParaRPr>
          </a:p>
        </p:txBody>
      </p:sp>
      <p:sp>
        <p:nvSpPr>
          <p:cNvPr id="2052" name="Rectangle 16"/>
          <p:cNvSpPr>
            <a:spLocks noChangeArrowheads="1"/>
          </p:cNvSpPr>
          <p:nvPr/>
        </p:nvSpPr>
        <p:spPr bwMode="auto">
          <a:xfrm>
            <a:off x="285182" y="3597468"/>
            <a:ext cx="20810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i="1" dirty="0">
                <a:latin typeface="Calibri" panose="020F0502020204030204" pitchFamily="34" charset="0"/>
              </a:rPr>
              <a:t>University </a:t>
            </a:r>
            <a:r>
              <a:rPr lang="sk-SK" altLang="sk-SK" sz="4000" i="1" dirty="0">
                <a:latin typeface="Calibri" panose="020F0502020204030204" pitchFamily="34" charset="0"/>
              </a:rPr>
              <a:t>of Žilina</a:t>
            </a:r>
            <a:endParaRPr lang="cs-CZ" altLang="sk-SK" sz="4000" i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3200" i="1" dirty="0">
                <a:latin typeface="Calibri" panose="020F0502020204030204" pitchFamily="34" charset="0"/>
              </a:rPr>
              <a:t>Faculty of Operation and Economics of Transport and Communications</a:t>
            </a:r>
            <a:endParaRPr lang="cs-CZ" altLang="sk-SK" sz="3200" i="1" dirty="0">
              <a:latin typeface="Calibri" panose="020F0502020204030204" pitchFamily="34" charset="0"/>
            </a:endParaRPr>
          </a:p>
        </p:txBody>
      </p:sp>
      <p:sp>
        <p:nvSpPr>
          <p:cNvPr id="2053" name="Rectangle 17"/>
          <p:cNvSpPr>
            <a:spLocks noChangeArrowheads="1"/>
          </p:cNvSpPr>
          <p:nvPr/>
        </p:nvSpPr>
        <p:spPr bwMode="auto">
          <a:xfrm>
            <a:off x="252413" y="7208190"/>
            <a:ext cx="20810537" cy="22146509"/>
          </a:xfrm>
          <a:prstGeom prst="rect">
            <a:avLst/>
          </a:prstGeom>
          <a:noFill/>
          <a:ln w="31750">
            <a:solidFill>
              <a:srgbClr val="4B59B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5500"/>
          </a:p>
        </p:txBody>
      </p:sp>
      <p:sp>
        <p:nvSpPr>
          <p:cNvPr id="2054" name="BlokTextu 2"/>
          <p:cNvSpPr txBox="1">
            <a:spLocks noChangeArrowheads="1"/>
          </p:cNvSpPr>
          <p:nvPr/>
        </p:nvSpPr>
        <p:spPr bwMode="auto">
          <a:xfrm>
            <a:off x="672072" y="10819507"/>
            <a:ext cx="9577388" cy="954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4000" b="1" dirty="0" err="1">
                <a:solidFill>
                  <a:srgbClr val="4B59B6"/>
                </a:solidFill>
                <a:latin typeface="Calibri" panose="020F0502020204030204" pitchFamily="34" charset="0"/>
              </a:rPr>
              <a:t>Introduction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400" dirty="0">
                <a:latin typeface="Calibri" panose="020F0502020204030204" pitchFamily="34" charset="0"/>
              </a:rPr>
              <a:t> </a:t>
            </a:r>
            <a:endParaRPr lang="sk-SK" altLang="sk-SK" sz="2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Totally,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......</a:t>
            </a: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BlokTextu 8"/>
          <p:cNvSpPr txBox="1">
            <a:spLocks noChangeArrowheads="1"/>
          </p:cNvSpPr>
          <p:nvPr/>
        </p:nvSpPr>
        <p:spPr bwMode="auto">
          <a:xfrm>
            <a:off x="10980738" y="10734938"/>
            <a:ext cx="9577387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4000" b="1" dirty="0">
                <a:solidFill>
                  <a:srgbClr val="4B59B6"/>
                </a:solidFill>
                <a:latin typeface="Calibri" panose="020F0502020204030204" pitchFamily="34" charset="0"/>
              </a:rPr>
              <a:t>Cooperative profiles of the biggest regional air carriers in the U.S.  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 reveal the cooperative profiles of the biggest twenty regional air carriers in the U.S., we mapped three attributes of horizontal cooperation between regional air carriers and other carriers: operation under the brand of legacies or other airlines, participation in their frequent flyer programs and affiliation with airlines´ alliances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Thus, considering these aspects, the following generic categories of regional air carriers can be distinguished: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commo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n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(SkyWest Airlines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dedicated majors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(Republic Airlines, ExpressJet, etc.),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-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“</a:t>
            </a:r>
            <a:r>
              <a:rPr lang="en-US" altLang="sk-SK" sz="2400" b="1" i="1" dirty="0">
                <a:solidFill>
                  <a:srgbClr val="7F7F7F"/>
                </a:solidFill>
                <a:latin typeface="Calibri" panose="020F0502020204030204" pitchFamily="34" charset="0"/>
              </a:rPr>
              <a:t>equity dependent”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(PSA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Endevoir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Ai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r, etc.)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selective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(MESA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Hageland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Aviation Services,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etc.)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independent 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(Grant Aviation, Grand Canyon Airlines).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2800" dirty="0">
              <a:latin typeface="Calibri" panose="020F0502020204030204" pitchFamily="34" charset="0"/>
            </a:endParaRPr>
          </a:p>
        </p:txBody>
      </p:sp>
      <p:sp>
        <p:nvSpPr>
          <p:cNvPr id="2056" name="BlokTextu 12"/>
          <p:cNvSpPr txBox="1">
            <a:spLocks noChangeArrowheads="1"/>
          </p:cNvSpPr>
          <p:nvPr/>
        </p:nvSpPr>
        <p:spPr bwMode="auto">
          <a:xfrm>
            <a:off x="252412" y="29461153"/>
            <a:ext cx="20810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2800" b="1" dirty="0">
                <a:latin typeface="Calibri" panose="020F0502020204030204" pitchFamily="34" charset="0"/>
              </a:rPr>
              <a:t>This paper is an output of the project </a:t>
            </a:r>
            <a:r>
              <a:rPr lang="sk-SK" altLang="sk-SK" sz="2800" b="1">
                <a:latin typeface="Calibri" panose="020F0502020204030204" pitchFamily="34" charset="0"/>
              </a:rPr>
              <a:t>..........</a:t>
            </a:r>
            <a:endParaRPr lang="sk-SK" altLang="sk-SK" sz="100" dirty="0">
              <a:latin typeface="Calibri" panose="020F0502020204030204" pitchFamily="34" charset="0"/>
            </a:endParaRPr>
          </a:p>
        </p:txBody>
      </p:sp>
      <p:sp>
        <p:nvSpPr>
          <p:cNvPr id="2057" name="Text Box 4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86534" y="390418"/>
            <a:ext cx="20821650" cy="1020763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INAIR 202</a:t>
            </a:r>
            <a:r>
              <a:rPr lang="sk-SK" altLang="sk-SK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  <a:r>
              <a:rPr lang="sk-SK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  <a:r>
              <a:rPr lang="en-GB" altLang="sk-SK" sz="2400" b="1" baseline="30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</a:t>
            </a: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International Conference on Air Transport</a:t>
            </a:r>
          </a:p>
        </p:txBody>
      </p:sp>
      <p:sp>
        <p:nvSpPr>
          <p:cNvPr id="2058" name="Text Box 5"/>
          <p:cNvSpPr txBox="1">
            <a:spLocks noChangeArrowheads="1"/>
          </p:cNvSpPr>
          <p:nvPr/>
        </p:nvSpPr>
        <p:spPr bwMode="auto">
          <a:xfrm>
            <a:off x="17071651" y="446720"/>
            <a:ext cx="3730625" cy="865188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Bratislava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 23 – 24  </a:t>
            </a:r>
            <a:r>
              <a:rPr lang="cs-CZ" altLang="sk-SK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October</a:t>
            </a:r>
            <a:endParaRPr lang="en-US" altLang="sk-SK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ÇlÇr ñæí©" charset="-128"/>
            </a:endParaRPr>
          </a:p>
        </p:txBody>
      </p:sp>
      <p:sp>
        <p:nvSpPr>
          <p:cNvPr id="2059" name="TextBox 5"/>
          <p:cNvSpPr txBox="1">
            <a:spLocks noChangeArrowheads="1"/>
          </p:cNvSpPr>
          <p:nvPr/>
        </p:nvSpPr>
        <p:spPr bwMode="auto">
          <a:xfrm>
            <a:off x="828675" y="7208191"/>
            <a:ext cx="1965801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</a:t>
            </a:r>
            <a:r>
              <a:rPr lang="sk-SK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b</a:t>
            </a:r>
            <a:r>
              <a:rPr lang="en-US" altLang="sk-SK" sz="4000" b="1" i="1" dirty="0" err="1">
                <a:latin typeface="Calibri" panose="020F0502020204030204" pitchFamily="34" charset="0"/>
                <a:ea typeface="MS Mincho" panose="02020609040205080304" pitchFamily="49" charset="-128"/>
              </a:rPr>
              <a:t>stract</a:t>
            </a:r>
            <a:endParaRPr lang="en-US" altLang="sk-SK" sz="4000" b="1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sz="10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Aviation systems are </a:t>
            </a:r>
            <a:r>
              <a:rPr lang="sk-SK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.......</a:t>
            </a:r>
            <a:endParaRPr lang="cs-CZ" altLang="sk-SK" sz="16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F71B2C2A-F247-4D42-A1F7-9FC2789C7E33}"/>
              </a:ext>
            </a:extLst>
          </p:cNvPr>
          <p:cNvSpPr/>
          <p:nvPr/>
        </p:nvSpPr>
        <p:spPr>
          <a:xfrm>
            <a:off x="644209" y="14641242"/>
            <a:ext cx="955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1 -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biggest regional air carriers in the U.S.: Overview of basic data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Obdĺžnik 26">
            <a:extLst>
              <a:ext uri="{FF2B5EF4-FFF2-40B4-BE49-F238E27FC236}">
                <a16:creationId xmlns:a16="http://schemas.microsoft.com/office/drawing/2014/main" id="{E167C659-265E-4563-B951-D51BDAC0C6BD}"/>
              </a:ext>
            </a:extLst>
          </p:cNvPr>
          <p:cNvSpPr/>
          <p:nvPr/>
        </p:nvSpPr>
        <p:spPr>
          <a:xfrm>
            <a:off x="669537" y="24106710"/>
            <a:ext cx="8994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2 –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Overview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starndard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atribuets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airline‘s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business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models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6DDD1194-F977-4D74-935F-1E57E93F90DD}"/>
              </a:ext>
            </a:extLst>
          </p:cNvPr>
          <p:cNvSpPr/>
          <p:nvPr/>
        </p:nvSpPr>
        <p:spPr>
          <a:xfrm>
            <a:off x="11008715" y="16220666"/>
            <a:ext cx="9481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3 –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cooperative profiles of the U.S. biggest regional air carriers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039A3AC8-C0D3-680B-AE56-DC4B80B36A0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6000"/>
          </a:blip>
          <a:stretch>
            <a:fillRect/>
          </a:stretch>
        </p:blipFill>
        <p:spPr>
          <a:xfrm>
            <a:off x="828675" y="384615"/>
            <a:ext cx="2975671" cy="10207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</TotalTime>
  <Words>250</Words>
  <Application>Microsoft Office PowerPoint</Application>
  <PresentationFormat>Vlastná</PresentationFormat>
  <Paragraphs>42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Projekt domyślny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zaitk</dc:creator>
  <cp:lastModifiedBy>Juliana Blašková</cp:lastModifiedBy>
  <cp:revision>80</cp:revision>
  <cp:lastPrinted>2013-10-22T12:25:15Z</cp:lastPrinted>
  <dcterms:created xsi:type="dcterms:W3CDTF">2008-10-03T15:24:52Z</dcterms:created>
  <dcterms:modified xsi:type="dcterms:W3CDTF">2024-10-18T21:33:32Z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